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Average"/>
      <p:regular r:id="rId24"/>
    </p:embeddedFont>
    <p:embeddedFont>
      <p:font typeface="Oswa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Average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004c4a81d0_3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004c4a81d0_3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8aa345bb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8aa345bb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ff4204a75a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ff4204a75a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0075c2da0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0075c2da0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ff4204a75a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ff4204a75a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0075c2da0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0075c2da0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04c4a81d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04c4a81d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we have the data for all of 2013? Should colors stay the same between graphs, e.g. keep fudgemart yellow in both. Which department was the highest </a:t>
            </a:r>
            <a:r>
              <a:rPr lang="en"/>
              <a:t>profiting? I’m surprised that with a wholesale amount of 0, fudgemart was more profitable.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004c4a81d0_3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004c4a81d0_3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0075c2da0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0075c2da0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0075c2da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0075c2da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ff4204a75a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ff4204a75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ff4204a75a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ff4204a75a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f4204a75a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ff4204a75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ff4204a75a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ff4204a75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004c4a81d0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004c4a81d0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004c4a81d0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004c4a81d0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004c4a81d0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004c4a81d0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FudgeMart and FudgeFlix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>
                <a:solidFill>
                  <a:srgbClr val="D9EAD3"/>
                </a:solidFill>
              </a:rPr>
              <a:t>Sales Analysis</a:t>
            </a:r>
            <a:endParaRPr sz="5000">
              <a:solidFill>
                <a:srgbClr val="D9EAD3"/>
              </a:solidFill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500"/>
              </a:spcBef>
              <a:spcAft>
                <a:spcPts val="60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Anna Shah, Josh Wiser, Kelly Arseneau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 Schema</a:t>
            </a:r>
            <a:endParaRPr/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250" y="1017725"/>
            <a:ext cx="3354501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/>
        </p:nvSpPr>
        <p:spPr>
          <a:xfrm>
            <a:off x="4824800" y="992313"/>
            <a:ext cx="3727800" cy="35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FactSales (Fact Table)</a:t>
            </a:r>
            <a:r>
              <a:rPr lang="en" sz="900">
                <a:solidFill>
                  <a:schemeClr val="dk1"/>
                </a:solidFill>
              </a:rPr>
              <a:t>: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Contains measures: OrderQty, RetailPrice, WholesalePrice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Additional measures done in PowerBI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DimProducts (Dimension)</a:t>
            </a:r>
            <a:r>
              <a:rPr lang="en" sz="900">
                <a:solidFill>
                  <a:schemeClr val="dk1"/>
                </a:solidFill>
              </a:rPr>
              <a:t>: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Describes products: ProductName, ProductDepartment, etc.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Linked to FactSales via ProductKey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DimCustomer (Dimension)</a:t>
            </a:r>
            <a:r>
              <a:rPr lang="en" sz="900">
                <a:solidFill>
                  <a:schemeClr val="dk1"/>
                </a:solidFill>
              </a:rPr>
              <a:t>: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Describes customers: CustomerName, Email, Address, etc.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Linked to FactSales via CustomerKey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DimDate (Dimension)</a:t>
            </a:r>
            <a:r>
              <a:rPr lang="en" sz="900">
                <a:solidFill>
                  <a:schemeClr val="dk1"/>
                </a:solidFill>
              </a:rPr>
              <a:t>: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Describes dates: Date, Year, Month, Day of Week, etc.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Linked to FactSales via DateKey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Questions</a:t>
            </a:r>
            <a:endParaRPr/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311700" y="1512775"/>
            <a:ext cx="8520600" cy="13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65"/>
              <a:t> How do different subscription plans compare (total number of customers, number of artists, songs, etc), and what is the impact of subscription pricing on overall ratings?</a:t>
            </a:r>
            <a:endParaRPr sz="2765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765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65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765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765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BI Part 1 - Fudgeflix Inc.</a:t>
            </a: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6820826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/>
          <p:nvPr/>
        </p:nvSpPr>
        <p:spPr>
          <a:xfrm>
            <a:off x="7018575" y="1050600"/>
            <a:ext cx="2045700" cy="39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</a:rPr>
              <a:t>Pie Chart (Profit by Plan Type)</a:t>
            </a:r>
            <a:r>
              <a:rPr lang="en" sz="800">
                <a:solidFill>
                  <a:schemeClr val="dk1"/>
                </a:solidFill>
              </a:rPr>
              <a:t>: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Shows distribution of profit by plan type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Largest segment: </a:t>
            </a:r>
            <a:r>
              <a:rPr lang="en" sz="800">
                <a:solidFill>
                  <a:schemeClr val="lt1"/>
                </a:solidFill>
                <a:highlight>
                  <a:srgbClr val="FFFF00"/>
                </a:highlight>
              </a:rPr>
              <a:t>Premium Rental</a:t>
            </a:r>
            <a:endParaRPr sz="800">
              <a:solidFill>
                <a:schemeClr val="lt1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</a:rPr>
              <a:t>Tree Map (Profit by Plan)</a:t>
            </a:r>
            <a:r>
              <a:rPr lang="en" sz="800">
                <a:solidFill>
                  <a:schemeClr val="dk1"/>
                </a:solidFill>
              </a:rPr>
              <a:t>: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Visualizes profit contribution of different plans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Premium Rental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</a:rPr>
              <a:t>Bar Chart (Profit by Year)</a:t>
            </a:r>
            <a:r>
              <a:rPr lang="en" sz="800">
                <a:solidFill>
                  <a:schemeClr val="dk1"/>
                </a:solidFill>
              </a:rPr>
              <a:t>: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Displays yearly profit trends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Peak profit in </a:t>
            </a:r>
            <a:r>
              <a:rPr lang="en" sz="800">
                <a:solidFill>
                  <a:schemeClr val="lt1"/>
                </a:solidFill>
                <a:highlight>
                  <a:srgbClr val="FFFF00"/>
                </a:highlight>
              </a:rPr>
              <a:t>2012</a:t>
            </a:r>
            <a:endParaRPr sz="800">
              <a:solidFill>
                <a:schemeClr val="lt1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</a:rPr>
              <a:t>Gauge (Total Profit)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Total Profit of $16.4k w/ goal of $32.79k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</a:rPr>
              <a:t>Slicers</a:t>
            </a:r>
            <a:r>
              <a:rPr lang="en" sz="800">
                <a:solidFill>
                  <a:schemeClr val="dk1"/>
                </a:solidFill>
              </a:rPr>
              <a:t>: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Filter by Plan Type and Year </a:t>
            </a:r>
            <a:endParaRPr sz="15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88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What products contribute to the most overall profit? How does their performance vary?</a:t>
            </a:r>
            <a:endParaRPr b="1" sz="444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BI Part 2 - Fudgemart Inc.</a:t>
            </a:r>
            <a:endParaRPr/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6855279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7007675" y="1282863"/>
            <a:ext cx="2045700" cy="3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Line Chart (Profit by Product)</a:t>
            </a:r>
            <a:r>
              <a:rPr lang="en" sz="900">
                <a:solidFill>
                  <a:schemeClr val="dk1"/>
                </a:solidFill>
              </a:rPr>
              <a:t>: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Displays profit distribution across different products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Highest profit from </a:t>
            </a:r>
            <a:r>
              <a:rPr lang="en" sz="900">
                <a:solidFill>
                  <a:schemeClr val="lt1"/>
                </a:solidFill>
                <a:highlight>
                  <a:srgbClr val="FFFF00"/>
                </a:highlight>
              </a:rPr>
              <a:t>65" LCD HD TV</a:t>
            </a:r>
            <a:endParaRPr sz="900">
              <a:solidFill>
                <a:schemeClr val="lt1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Bar Chart (Orders by Year)</a:t>
            </a:r>
            <a:r>
              <a:rPr lang="en" sz="900">
                <a:solidFill>
                  <a:schemeClr val="dk1"/>
                </a:solidFill>
              </a:rPr>
              <a:t>: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Visualizes order quantities by year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Most orders occurred in </a:t>
            </a:r>
            <a:r>
              <a:rPr lang="en" sz="900">
                <a:solidFill>
                  <a:schemeClr val="lt1"/>
                </a:solidFill>
                <a:highlight>
                  <a:srgbClr val="FFFF00"/>
                </a:highlight>
              </a:rPr>
              <a:t>2010</a:t>
            </a:r>
            <a:endParaRPr sz="900">
              <a:solidFill>
                <a:schemeClr val="lt1"/>
              </a:solidFill>
              <a:highlight>
                <a:srgbClr val="FFFF00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Product List and Filters</a:t>
            </a:r>
            <a:r>
              <a:rPr lang="en" sz="900">
                <a:solidFill>
                  <a:schemeClr val="dk1"/>
                </a:solidFill>
              </a:rPr>
              <a:t>: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Shows product names with department filters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Allows filtering by product categories like Electronics, Clothing, Hardware, etc.</a:t>
            </a:r>
            <a:endParaRPr b="1" sz="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565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What is the profit split between Fudgeflix and Fudgemart?</a:t>
            </a:r>
            <a:endParaRPr sz="5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BI Part 3 - Fudgemart Inc &amp; Fudgeflix Inc Conglomerate</a:t>
            </a:r>
            <a:endParaRPr/>
          </a:p>
        </p:txBody>
      </p:sp>
      <p:pic>
        <p:nvPicPr>
          <p:cNvPr id="172" name="Google Shape;1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6771231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8"/>
          <p:cNvSpPr txBox="1"/>
          <p:nvPr/>
        </p:nvSpPr>
        <p:spPr>
          <a:xfrm>
            <a:off x="6978050" y="1056900"/>
            <a:ext cx="2045700" cy="3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</a:rPr>
              <a:t>Pie Chart (Profit Split)</a:t>
            </a:r>
            <a:r>
              <a:rPr lang="en" sz="800">
                <a:solidFill>
                  <a:schemeClr val="dk1"/>
                </a:solidFill>
              </a:rPr>
              <a:t>: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Fudgemart profit share is 99.05%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Fudgeflix contributes 0.95% of total profit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</a:rPr>
              <a:t>Bar Chart (Total Profit by Year)</a:t>
            </a:r>
            <a:r>
              <a:rPr lang="en" sz="800">
                <a:solidFill>
                  <a:schemeClr val="dk1"/>
                </a:solidFill>
              </a:rPr>
              <a:t>: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Breaks down profit by Fudgemart and Fudgeflix for each year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Fudgemart consistently generates higher profits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</a:rPr>
              <a:t>Line Chart (Total Profit by Year &amp; Quarter)</a:t>
            </a:r>
            <a:r>
              <a:rPr lang="en" sz="800">
                <a:solidFill>
                  <a:schemeClr val="dk1"/>
                </a:solidFill>
              </a:rPr>
              <a:t>: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Profit trends across quarters for all years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Profit fluctuates by quarter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</a:rPr>
              <a:t>Total Profit Indicator</a:t>
            </a:r>
            <a:r>
              <a:rPr lang="en" sz="800">
                <a:solidFill>
                  <a:schemeClr val="dk1"/>
                </a:solidFill>
              </a:rPr>
              <a:t>: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800">
                <a:solidFill>
                  <a:schemeClr val="dk1"/>
                </a:solidFill>
              </a:rPr>
              <a:t>Total combined profit: $1.73M</a:t>
            </a:r>
            <a:endParaRPr b="1" sz="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311700" y="178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311700" y="751675"/>
            <a:ext cx="86772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242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AutoNum type="arabicPeriod"/>
            </a:pPr>
            <a:r>
              <a:rPr lang="en" sz="1950">
                <a:solidFill>
                  <a:schemeClr val="dk1"/>
                </a:solidFill>
              </a:rPr>
              <a:t>Remove the</a:t>
            </a:r>
            <a:r>
              <a:rPr lang="en" sz="1950">
                <a:solidFill>
                  <a:schemeClr val="dk1"/>
                </a:solidFill>
              </a:rPr>
              <a:t> FactSalesKey on the FactSales table make OrderId the business key for FactSales Table</a:t>
            </a:r>
            <a:endParaRPr sz="12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250">
              <a:solidFill>
                <a:schemeClr val="dk1"/>
              </a:solidFill>
            </a:endParaRPr>
          </a:p>
        </p:txBody>
      </p:sp>
      <p:sp>
        <p:nvSpPr>
          <p:cNvPr id="180" name="Google Shape;180;p29"/>
          <p:cNvSpPr/>
          <p:nvPr/>
        </p:nvSpPr>
        <p:spPr>
          <a:xfrm>
            <a:off x="2539500" y="1209725"/>
            <a:ext cx="3160200" cy="1428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OrderID (Fmart)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AccountBilledID (Fflix)</a:t>
            </a:r>
            <a:endParaRPr sz="13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81" name="Google Shape;181;p29"/>
          <p:cNvSpPr/>
          <p:nvPr/>
        </p:nvSpPr>
        <p:spPr>
          <a:xfrm>
            <a:off x="5917450" y="1419875"/>
            <a:ext cx="2700600" cy="1160100"/>
          </a:xfrm>
          <a:prstGeom prst="wave">
            <a:avLst>
              <a:gd fmla="val 12500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FactSales Table BusKey =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Average"/>
                <a:ea typeface="Average"/>
                <a:cs typeface="Average"/>
                <a:sym typeface="Average"/>
              </a:rPr>
              <a:t>OrderID</a:t>
            </a:r>
            <a:endParaRPr u="sng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(To replace FactSalesKey)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82" name="Google Shape;182;p29"/>
          <p:cNvPicPr preferRelativeResize="0"/>
          <p:nvPr/>
        </p:nvPicPr>
        <p:blipFill rotWithShape="1">
          <a:blip r:embed="rId3">
            <a:alphaModFix/>
          </a:blip>
          <a:srcRect b="0" l="0" r="35934" t="50396"/>
          <a:stretch/>
        </p:blipFill>
        <p:spPr>
          <a:xfrm>
            <a:off x="152400" y="3095775"/>
            <a:ext cx="4338076" cy="189532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9"/>
          <p:cNvSpPr/>
          <p:nvPr/>
        </p:nvSpPr>
        <p:spPr>
          <a:xfrm>
            <a:off x="2950650" y="3466625"/>
            <a:ext cx="782100" cy="1475400"/>
          </a:xfrm>
          <a:prstGeom prst="flowChartConnector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4642875" y="3133025"/>
            <a:ext cx="4523400" cy="15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50">
                <a:solidFill>
                  <a:schemeClr val="dk1"/>
                </a:solidFill>
              </a:rPr>
              <a:t>2. </a:t>
            </a:r>
            <a:r>
              <a:rPr lang="en" sz="1950">
                <a:solidFill>
                  <a:schemeClr val="dk1"/>
                </a:solidFill>
              </a:rPr>
              <a:t>Structure the </a:t>
            </a:r>
            <a:r>
              <a:rPr lang="en" sz="1950" u="sng">
                <a:solidFill>
                  <a:schemeClr val="dk1"/>
                </a:solidFill>
              </a:rPr>
              <a:t>Total Profit by Year &amp; Quarter</a:t>
            </a:r>
            <a:r>
              <a:rPr lang="en" sz="1950">
                <a:solidFill>
                  <a:schemeClr val="dk1"/>
                </a:solidFill>
              </a:rPr>
              <a:t> line graph to be by month to allow us to include data from 2013 even though we don’t have the data for all of quarter 1. </a:t>
            </a:r>
            <a:endParaRPr sz="12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</p:txBody>
      </p:sp>
      <p:pic>
        <p:nvPicPr>
          <p:cNvPr id="190" name="Google Shape;1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93531"/>
            <a:ext cx="9144003" cy="3049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2554950" y="354138"/>
            <a:ext cx="505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Questions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067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65"/>
              <a:buAutoNum type="arabicPeriod"/>
            </a:pPr>
            <a:r>
              <a:rPr lang="en" sz="1765"/>
              <a:t>What products contribute to the most overall profit? How does their performance vary?</a:t>
            </a:r>
            <a:endParaRPr sz="1765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765"/>
          </a:p>
          <a:p>
            <a:pPr indent="-34067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65"/>
              <a:buAutoNum type="arabicPeriod"/>
            </a:pPr>
            <a:r>
              <a:rPr lang="en" sz="1765"/>
              <a:t>How do different subscription plans compare (total number of customers, number of artists, songs, etc), and what is the impact of subscription pricing on overall ratings?</a:t>
            </a:r>
            <a:endParaRPr sz="1765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765"/>
          </a:p>
          <a:p>
            <a:pPr indent="-34067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65"/>
              <a:buAutoNum type="arabicPeriod"/>
            </a:pPr>
            <a:r>
              <a:rPr lang="en" sz="1765"/>
              <a:t>What is the profit split between Fudgeflix and Fudgemart?</a:t>
            </a:r>
            <a:endParaRPr sz="1765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765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765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02442">
            <a:off x="7148015" y="185835"/>
            <a:ext cx="1708319" cy="892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300" y="128500"/>
            <a:ext cx="1757901" cy="100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788825" y="477625"/>
            <a:ext cx="209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Dimensions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2884025" y="1320275"/>
            <a:ext cx="1776300" cy="1275600"/>
          </a:xfrm>
          <a:prstGeom prst="rect">
            <a:avLst/>
          </a:prstGeom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A86E8"/>
                </a:solidFill>
              </a:rPr>
              <a:t>Products</a:t>
            </a:r>
            <a:r>
              <a:rPr lang="en" sz="2100"/>
              <a:t> </a:t>
            </a:r>
            <a:endParaRPr sz="21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00">
                <a:solidFill>
                  <a:srgbClr val="EA9999"/>
                </a:solidFill>
              </a:rPr>
              <a:t>Plans</a:t>
            </a:r>
            <a:endParaRPr sz="2100">
              <a:solidFill>
                <a:srgbClr val="EA9999"/>
              </a:solidFill>
            </a:endParaRPr>
          </a:p>
        </p:txBody>
      </p:sp>
      <p:cxnSp>
        <p:nvCxnSpPr>
          <p:cNvPr id="75" name="Google Shape;75;p15"/>
          <p:cNvCxnSpPr>
            <a:stCxn id="74" idx="1"/>
            <a:endCxn id="74" idx="3"/>
          </p:cNvCxnSpPr>
          <p:nvPr/>
        </p:nvCxnSpPr>
        <p:spPr>
          <a:xfrm>
            <a:off x="2884025" y="1958075"/>
            <a:ext cx="17763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520475" y="3315925"/>
            <a:ext cx="1776300" cy="1154400"/>
          </a:xfrm>
          <a:prstGeom prst="rect">
            <a:avLst/>
          </a:prstGeom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A86E8"/>
                </a:solidFill>
              </a:rPr>
              <a:t>Customers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EA9999"/>
                </a:solidFill>
              </a:rPr>
              <a:t>Accounts</a:t>
            </a:r>
            <a:endParaRPr sz="2100">
              <a:solidFill>
                <a:srgbClr val="EA999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83"/>
              <a:t>(customer demographics)</a:t>
            </a:r>
            <a:endParaRPr sz="983"/>
          </a:p>
        </p:txBody>
      </p:sp>
      <p:cxnSp>
        <p:nvCxnSpPr>
          <p:cNvPr id="77" name="Google Shape;77;p15"/>
          <p:cNvCxnSpPr/>
          <p:nvPr/>
        </p:nvCxnSpPr>
        <p:spPr>
          <a:xfrm>
            <a:off x="486450" y="3794550"/>
            <a:ext cx="17763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5"/>
          <p:cNvCxnSpPr/>
          <p:nvPr/>
        </p:nvCxnSpPr>
        <p:spPr>
          <a:xfrm>
            <a:off x="5187700" y="1155825"/>
            <a:ext cx="33678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5"/>
          <p:cNvSpPr/>
          <p:nvPr/>
        </p:nvSpPr>
        <p:spPr>
          <a:xfrm>
            <a:off x="520475" y="2996738"/>
            <a:ext cx="1776300" cy="328900"/>
          </a:xfrm>
          <a:prstGeom prst="flowChartProcess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DimCustomer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2884025" y="991375"/>
            <a:ext cx="1776300" cy="328900"/>
          </a:xfrm>
          <a:prstGeom prst="flowChartProcess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DimProduct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2884025" y="3194725"/>
            <a:ext cx="1776300" cy="1275600"/>
          </a:xfrm>
          <a:prstGeom prst="rect">
            <a:avLst/>
          </a:prstGeom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A86E8"/>
                </a:solidFill>
              </a:rPr>
              <a:t>Order Date</a:t>
            </a:r>
            <a:endParaRPr sz="2100">
              <a:solidFill>
                <a:srgbClr val="4A86E8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EA9999"/>
                </a:solidFill>
              </a:rPr>
              <a:t>Account Billilling Date</a:t>
            </a:r>
            <a:endParaRPr sz="2100">
              <a:solidFill>
                <a:srgbClr val="EA9999"/>
              </a:solidFill>
            </a:endParaRPr>
          </a:p>
        </p:txBody>
      </p:sp>
      <p:cxnSp>
        <p:nvCxnSpPr>
          <p:cNvPr id="82" name="Google Shape;82;p15"/>
          <p:cNvCxnSpPr/>
          <p:nvPr/>
        </p:nvCxnSpPr>
        <p:spPr>
          <a:xfrm>
            <a:off x="2884025" y="3718175"/>
            <a:ext cx="17763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15"/>
          <p:cNvSpPr/>
          <p:nvPr/>
        </p:nvSpPr>
        <p:spPr>
          <a:xfrm>
            <a:off x="2884025" y="2865825"/>
            <a:ext cx="1776300" cy="328900"/>
          </a:xfrm>
          <a:prstGeom prst="flowChartProcess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DimDate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486450" y="1320275"/>
            <a:ext cx="1537500" cy="1275600"/>
          </a:xfrm>
          <a:prstGeom prst="rect">
            <a:avLst/>
          </a:prstGeom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523"/>
              <a:buNone/>
            </a:pPr>
            <a:r>
              <a:rPr lang="en" sz="2155">
                <a:solidFill>
                  <a:srgbClr val="4A86E8"/>
                </a:solidFill>
              </a:rPr>
              <a:t>Fudgemart</a:t>
            </a:r>
            <a:endParaRPr sz="2155">
              <a:solidFill>
                <a:srgbClr val="4A86E8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523"/>
              <a:buNone/>
            </a:pPr>
            <a:r>
              <a:rPr lang="en" sz="2237">
                <a:solidFill>
                  <a:srgbClr val="EA9999"/>
                </a:solidFill>
              </a:rPr>
              <a:t>FudgeFlix</a:t>
            </a:r>
            <a:endParaRPr sz="2237">
              <a:solidFill>
                <a:srgbClr val="EA9999"/>
              </a:solidFill>
            </a:endParaRPr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6245925" y="1320275"/>
            <a:ext cx="1537500" cy="1836900"/>
          </a:xfrm>
          <a:prstGeom prst="rect">
            <a:avLst/>
          </a:prstGeom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</a:rPr>
              <a:t>🔑 </a:t>
            </a:r>
            <a:r>
              <a:rPr lang="en" sz="1400">
                <a:solidFill>
                  <a:schemeClr val="lt2"/>
                </a:solidFill>
              </a:rPr>
              <a:t>factSalesKey</a:t>
            </a:r>
            <a:endParaRPr sz="14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</a:rPr>
              <a:t>🔑 </a:t>
            </a:r>
            <a:r>
              <a:rPr lang="en" sz="1400">
                <a:solidFill>
                  <a:schemeClr val="lt2"/>
                </a:solidFill>
              </a:rPr>
              <a:t>c</a:t>
            </a:r>
            <a:r>
              <a:rPr lang="en" sz="1400">
                <a:solidFill>
                  <a:schemeClr val="lt2"/>
                </a:solidFill>
              </a:rPr>
              <a:t>ustomerKey</a:t>
            </a:r>
            <a:endParaRPr sz="14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</a:rPr>
              <a:t>🔑 </a:t>
            </a:r>
            <a:r>
              <a:rPr lang="en" sz="1400">
                <a:solidFill>
                  <a:schemeClr val="lt2"/>
                </a:solidFill>
              </a:rPr>
              <a:t>p</a:t>
            </a:r>
            <a:r>
              <a:rPr lang="en" sz="1400">
                <a:solidFill>
                  <a:schemeClr val="lt2"/>
                </a:solidFill>
              </a:rPr>
              <a:t>roductKey</a:t>
            </a:r>
            <a:endParaRPr sz="14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  </a:t>
            </a:r>
            <a:r>
              <a:rPr lang="en" sz="600">
                <a:solidFill>
                  <a:schemeClr val="lt2"/>
                </a:solidFill>
              </a:rPr>
              <a:t>✔</a:t>
            </a:r>
            <a:r>
              <a:rPr lang="en" sz="1400">
                <a:solidFill>
                  <a:schemeClr val="lt2"/>
                </a:solidFill>
              </a:rPr>
              <a:t> orderQty</a:t>
            </a:r>
            <a:endParaRPr sz="14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  </a:t>
            </a:r>
            <a:r>
              <a:rPr lang="en" sz="600">
                <a:solidFill>
                  <a:schemeClr val="lt2"/>
                </a:solidFill>
              </a:rPr>
              <a:t>✔</a:t>
            </a:r>
            <a:r>
              <a:rPr lang="en" sz="1400">
                <a:solidFill>
                  <a:schemeClr val="lt2"/>
                </a:solidFill>
              </a:rPr>
              <a:t> </a:t>
            </a:r>
            <a:r>
              <a:rPr lang="en" sz="1400">
                <a:solidFill>
                  <a:schemeClr val="lt2"/>
                </a:solidFill>
              </a:rPr>
              <a:t>r</a:t>
            </a:r>
            <a:r>
              <a:rPr lang="en" sz="1400">
                <a:solidFill>
                  <a:schemeClr val="lt2"/>
                </a:solidFill>
              </a:rPr>
              <a:t>etailPrice</a:t>
            </a:r>
            <a:endParaRPr sz="14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  </a:t>
            </a:r>
            <a:r>
              <a:rPr lang="en" sz="600">
                <a:solidFill>
                  <a:schemeClr val="lt2"/>
                </a:solidFill>
              </a:rPr>
              <a:t>✔</a:t>
            </a:r>
            <a:r>
              <a:rPr lang="en" sz="1400">
                <a:solidFill>
                  <a:schemeClr val="lt2"/>
                </a:solidFill>
              </a:rPr>
              <a:t> wholesalePrice</a:t>
            </a:r>
            <a:endParaRPr sz="14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</a:rPr>
              <a:t>🔑 </a:t>
            </a:r>
            <a:r>
              <a:rPr lang="en" sz="1400">
                <a:solidFill>
                  <a:schemeClr val="lt2"/>
                </a:solidFill>
              </a:rPr>
              <a:t>o</a:t>
            </a:r>
            <a:r>
              <a:rPr lang="en" sz="1400">
                <a:solidFill>
                  <a:schemeClr val="lt2"/>
                </a:solidFill>
              </a:rPr>
              <a:t>rderDateKey</a:t>
            </a:r>
            <a:endParaRPr sz="14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  </a:t>
            </a:r>
            <a:r>
              <a:rPr lang="en" sz="600">
                <a:solidFill>
                  <a:schemeClr val="lt2"/>
                </a:solidFill>
              </a:rPr>
              <a:t>✔</a:t>
            </a:r>
            <a:r>
              <a:rPr lang="en" sz="1400">
                <a:solidFill>
                  <a:schemeClr val="lt2"/>
                </a:solidFill>
              </a:rPr>
              <a:t> orderId</a:t>
            </a:r>
            <a:endParaRPr sz="1400">
              <a:solidFill>
                <a:schemeClr val="lt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A9999"/>
              </a:solidFill>
            </a:endParaRPr>
          </a:p>
        </p:txBody>
      </p:sp>
      <p:sp>
        <p:nvSpPr>
          <p:cNvPr id="86" name="Google Shape;86;p15"/>
          <p:cNvSpPr txBox="1"/>
          <p:nvPr>
            <p:ph type="title"/>
          </p:nvPr>
        </p:nvSpPr>
        <p:spPr>
          <a:xfrm>
            <a:off x="5967075" y="418675"/>
            <a:ext cx="209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 Table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Model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50" y="1838975"/>
            <a:ext cx="8197299" cy="16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Detailed Dimensional Model  FactSales </a:t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500" y="1484326"/>
            <a:ext cx="8108276" cy="25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47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ETL Process </a:t>
            </a:r>
            <a:r>
              <a:rPr lang="en" sz="1888"/>
              <a:t>(fudegmart - fudgeflix)</a:t>
            </a:r>
            <a:endParaRPr sz="1888"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Customer ID - Account ID = DimCustomer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Product ID - Plan ID = DimProduct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Order Qty - 1 = DimProduct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Order date - Billed Date = DimDate -&gt; FactSales (OrderDateKey)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Wholesale Price - $0 = FactSales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Retail Price - Amount Billed = FactSales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105" name="Google Shape;105;p18"/>
          <p:cNvGrpSpPr/>
          <p:nvPr/>
        </p:nvGrpSpPr>
        <p:grpSpPr>
          <a:xfrm>
            <a:off x="2197497" y="3242333"/>
            <a:ext cx="4408995" cy="1689596"/>
            <a:chOff x="2169875" y="2904900"/>
            <a:chExt cx="4749025" cy="1901200"/>
          </a:xfrm>
        </p:grpSpPr>
        <p:pic>
          <p:nvPicPr>
            <p:cNvPr id="106" name="Google Shape;106;p18"/>
            <p:cNvPicPr preferRelativeResize="0"/>
            <p:nvPr/>
          </p:nvPicPr>
          <p:blipFill rotWithShape="1">
            <a:blip r:embed="rId3">
              <a:alphaModFix/>
            </a:blip>
            <a:srcRect b="0" l="33132" r="0" t="0"/>
            <a:stretch/>
          </p:blipFill>
          <p:spPr>
            <a:xfrm>
              <a:off x="2225100" y="2972000"/>
              <a:ext cx="4693800" cy="1834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7" name="Google Shape;107;p18"/>
            <p:cNvSpPr txBox="1"/>
            <p:nvPr/>
          </p:nvSpPr>
          <p:spPr>
            <a:xfrm>
              <a:off x="2169875" y="2904900"/>
              <a:ext cx="1630200" cy="38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highlight>
                    <a:schemeClr val="dk1"/>
                  </a:highlight>
                  <a:latin typeface="Average"/>
                  <a:ea typeface="Average"/>
                  <a:cs typeface="Average"/>
                  <a:sym typeface="Average"/>
                </a:rPr>
                <a:t>FudgeFlix</a:t>
              </a:r>
              <a:endParaRPr sz="1800">
                <a:solidFill>
                  <a:schemeClr val="lt1"/>
                </a:solidFill>
                <a:highlight>
                  <a:schemeClr val="dk1"/>
                </a:highlight>
                <a:latin typeface="Average"/>
                <a:ea typeface="Average"/>
                <a:cs typeface="Average"/>
                <a:sym typeface="Average"/>
              </a:endParaRPr>
            </a:p>
          </p:txBody>
        </p:sp>
        <p:sp>
          <p:nvSpPr>
            <p:cNvPr id="108" name="Google Shape;108;p18"/>
            <p:cNvSpPr txBox="1"/>
            <p:nvPr/>
          </p:nvSpPr>
          <p:spPr>
            <a:xfrm>
              <a:off x="4453900" y="2904901"/>
              <a:ext cx="1434900" cy="4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highlight>
                    <a:schemeClr val="dk1"/>
                  </a:highlight>
                  <a:latin typeface="Average"/>
                  <a:ea typeface="Average"/>
                  <a:cs typeface="Average"/>
                  <a:sym typeface="Average"/>
                </a:rPr>
                <a:t>FudgeMart</a:t>
              </a:r>
              <a:endParaRPr sz="1700">
                <a:highlight>
                  <a:schemeClr val="dk1"/>
                </a:highlight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225" y="1391661"/>
            <a:ext cx="7295574" cy="340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7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ETL Process </a:t>
            </a:r>
            <a:r>
              <a:rPr lang="en" sz="1888"/>
              <a:t>(dim to fact)</a:t>
            </a:r>
            <a:endParaRPr sz="1888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1638" y="572025"/>
            <a:ext cx="2996972" cy="382097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0"/>
          <p:cNvSpPr txBox="1"/>
          <p:nvPr>
            <p:ph type="title"/>
          </p:nvPr>
        </p:nvSpPr>
        <p:spPr>
          <a:xfrm>
            <a:off x="311700" y="47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ETL Process </a:t>
            </a:r>
            <a:r>
              <a:rPr lang="en" sz="1888"/>
              <a:t>(stage to dw)</a:t>
            </a:r>
            <a:endParaRPr sz="1888"/>
          </a:p>
        </p:txBody>
      </p:sp>
      <p:sp>
        <p:nvSpPr>
          <p:cNvPr id="121" name="Google Shape;121;p20"/>
          <p:cNvSpPr/>
          <p:nvPr/>
        </p:nvSpPr>
        <p:spPr>
          <a:xfrm>
            <a:off x="1729675" y="3087125"/>
            <a:ext cx="1284300" cy="479400"/>
          </a:xfrm>
          <a:prstGeom prst="wedgeRectCallout">
            <a:avLst>
              <a:gd fmla="val 99400" name="adj1"/>
              <a:gd fmla="val 161102" name="adj2"/>
            </a:avLst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11,760 rows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124" y="152400"/>
            <a:ext cx="4378876" cy="4499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1382" y="152400"/>
            <a:ext cx="4350217" cy="449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 txBox="1"/>
          <p:nvPr/>
        </p:nvSpPr>
        <p:spPr>
          <a:xfrm>
            <a:off x="1931726" y="1395700"/>
            <a:ext cx="1317900" cy="3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Average"/>
                <a:ea typeface="Average"/>
                <a:cs typeface="Average"/>
                <a:sym typeface="Average"/>
              </a:rPr>
              <a:t>Fudgemart</a:t>
            </a:r>
            <a:endParaRPr sz="1800">
              <a:solidFill>
                <a:srgbClr val="0000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6869038" y="1395700"/>
            <a:ext cx="1260300" cy="3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80000"/>
                </a:solidFill>
                <a:latin typeface="Average"/>
                <a:ea typeface="Average"/>
                <a:cs typeface="Average"/>
                <a:sym typeface="Average"/>
              </a:rPr>
              <a:t>Fudgeflix</a:t>
            </a:r>
            <a:endParaRPr sz="1800">
              <a:solidFill>
                <a:srgbClr val="98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